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71" r:id="rId7"/>
    <p:sldId id="272" r:id="rId8"/>
    <p:sldId id="277" r:id="rId9"/>
    <p:sldId id="262" r:id="rId10"/>
    <p:sldId id="273" r:id="rId11"/>
    <p:sldId id="267" r:id="rId12"/>
    <p:sldId id="260" r:id="rId13"/>
    <p:sldId id="274" r:id="rId14"/>
    <p:sldId id="263" r:id="rId15"/>
    <p:sldId id="275" r:id="rId16"/>
    <p:sldId id="276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Gill Sans Nova Light" panose="020F0302020204030204" pitchFamily="34" charset="0"/>
      <p:regular r:id="rId20"/>
      <p: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anose="020B05030301010600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7D053F-848C-4C8D-89E1-52CF3E2BE0EC}">
  <a:tblStyle styleId="{467D053F-848C-4C8D-89E1-52CF3E2BE0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256"/>
  </p:normalViewPr>
  <p:slideViewPr>
    <p:cSldViewPr snapToGrid="0">
      <p:cViewPr varScale="1">
        <p:scale>
          <a:sx n="120" d="100"/>
          <a:sy n="120" d="100"/>
        </p:scale>
        <p:origin x="200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6c9fd78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6c9fd78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1ae9f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1ae9f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c9fd78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c9fd78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6c9fd78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6c9fd78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c9fd78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c9fd78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8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38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6c9fd78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6c9fd78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Intersections</a:t>
            </a:r>
            <a:r>
              <a:rPr lang="zh-CN" altLang="en-US" dirty="0"/>
              <a:t> </a:t>
            </a:r>
            <a:r>
              <a:rPr lang="en-US" altLang="zh-CN" dirty="0" err="1"/>
              <a:t>crossection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170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33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6c9fd78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6c9fd78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8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acrotrends.net/stocks/charts" TargetMode="External"/><Relationship Id="rId4" Type="http://schemas.openxmlformats.org/officeDocument/2006/relationships/hyperlink" Target="https://www.rttnews.com/CorpInfo/FDACalendar.aspx?PageNum=(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300">
                <a:latin typeface="Lato"/>
                <a:ea typeface="Lato"/>
                <a:cs typeface="Lato"/>
                <a:sym typeface="Lato"/>
              </a:rPr>
              <a:t>Investment Competition</a:t>
            </a:r>
            <a:endParaRPr sz="4300">
              <a:latin typeface="Lato"/>
              <a:ea typeface="Lato"/>
              <a:cs typeface="Lato"/>
              <a:sym typeface="Lato"/>
            </a:endParaRPr>
          </a:p>
          <a:p>
            <a:pPr marL="0" marR="13970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CN" sz="1800">
                <a:latin typeface="Lato"/>
                <a:ea typeface="Lato"/>
                <a:cs typeface="Lato"/>
                <a:sym typeface="Lato"/>
              </a:rPr>
              <a:t>FE670-Group3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GuanZhuo Qiao, Ang Li, Shen Sheng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D39C-3888-D940-9212-BB1F11C1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86284"/>
            <a:ext cx="7688700" cy="535200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lang="en" altLang="zh-CN" dirty="0"/>
              <a:t>Distribution and Outlier Detection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BEA66C-A0BA-E34A-A098-606940FA6E10}"/>
              </a:ext>
            </a:extLst>
          </p:cNvPr>
          <p:cNvSpPr/>
          <p:nvPr/>
        </p:nvSpPr>
        <p:spPr>
          <a:xfrm>
            <a:off x="5043056" y="1789432"/>
            <a:ext cx="3071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333333"/>
                </a:solidFill>
                <a:latin typeface="Vollkorn"/>
              </a:rPr>
              <a:t>We can see the factors concentrate on 2 values, 4 and 5.5. This is because the FDA factors are discrete, and range from -6 to 6. Among the values, -6 represents the complete response letter, and the rest are from 1 to 6, which leads to a gap between 4 and 5.5 in the second graph.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2EF2F-FE3E-5845-A1B6-423C7035A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8" r="31736"/>
          <a:stretch/>
        </p:blipFill>
        <p:spPr>
          <a:xfrm>
            <a:off x="1251527" y="1491171"/>
            <a:ext cx="3195782" cy="2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1D00A-0A00-A546-9F89-7247A4F9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35159"/>
            <a:ext cx="7688700" cy="535200"/>
          </a:xfrm>
        </p:spPr>
        <p:txBody>
          <a:bodyPr/>
          <a:lstStyle/>
          <a:p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Portfolio 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 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8FF35D-4EB2-FD48-BFCF-1C64F4BA1C95}"/>
              </a:ext>
            </a:extLst>
          </p:cNvPr>
          <p:cNvSpPr/>
          <p:nvPr/>
        </p:nvSpPr>
        <p:spPr>
          <a:xfrm>
            <a:off x="4752109" y="1549560"/>
            <a:ext cx="38099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333333"/>
                </a:solidFill>
                <a:latin typeface="Vollkorn"/>
              </a:rPr>
              <a:t>In the beginning, the performance of our portfolio is consistent with the IMI Health Care Index. But after 5 years, around 2014, our portfolio gets better performance, and gradually widens the gap. At the end of the period, the return drops down a lot but still be better than the index. The reason we believe is an unexpected drawback not caught by our factor.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Vollkorn"/>
              </a:rPr>
              <a:t>While we can see the whole performance of our portfolio outperform the benchmark.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E8529-578F-1C45-AF0B-BFF6D8A1D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83"/>
          <a:stretch/>
        </p:blipFill>
        <p:spPr>
          <a:xfrm>
            <a:off x="979053" y="1427626"/>
            <a:ext cx="3112656" cy="3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3537" y="741225"/>
            <a:ext cx="76884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CN" dirty="0"/>
              <a:t>Information Ratio &amp; Sharpe Ratio</a:t>
            </a:r>
            <a:endParaRPr dirty="0"/>
          </a:p>
        </p:txBody>
      </p:sp>
      <p:graphicFrame>
        <p:nvGraphicFramePr>
          <p:cNvPr id="111" name="Google Shape;111;p17"/>
          <p:cNvGraphicFramePr/>
          <p:nvPr>
            <p:extLst>
              <p:ext uri="{D42A27DB-BD31-4B8C-83A1-F6EECF244321}">
                <p14:modId xmlns:p14="http://schemas.microsoft.com/office/powerpoint/2010/main" val="191314139"/>
              </p:ext>
            </p:extLst>
          </p:nvPr>
        </p:nvGraphicFramePr>
        <p:xfrm>
          <a:off x="727800" y="1457899"/>
          <a:ext cx="7239000" cy="2743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dirty="0"/>
                        <a:t>Name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Information Ratio:</a:t>
                      </a:r>
                      <a:endParaRPr lang="en" sz="18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Sharpe Ratio:</a:t>
                      </a:r>
                      <a:endParaRPr lang="en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dirty="0"/>
                        <a:t>G1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-0.2807382761646767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0.2149509453117287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-0.08456284152769475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0.27323234713575273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0.1917441441373163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0.3960268668110117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0.249306228996819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0.43910713350564123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0.3732786176207983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0.6541611213472358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083BB24-4629-2343-AAAB-91821C9BB7A7}"/>
              </a:ext>
            </a:extLst>
          </p:cNvPr>
          <p:cNvSpPr/>
          <p:nvPr/>
        </p:nvSpPr>
        <p:spPr>
          <a:xfrm>
            <a:off x="673537" y="4402275"/>
            <a:ext cx="7347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Vollkorn"/>
              </a:rPr>
              <a:t>As we can see, with the increase of our factor, the information ratio and Sharpe ratio both augment markedly, which brings the higher traditional risk-adjusted return.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90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FECA6-533C-DA41-A967-94BA391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16686"/>
            <a:ext cx="7688400" cy="535200"/>
          </a:xfrm>
        </p:spPr>
        <p:txBody>
          <a:bodyPr/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Example-</a:t>
            </a:r>
            <a:r>
              <a:rPr lang="en-US" altLang="zh-CN" dirty="0"/>
              <a:t> ABBV AbbVie Inc</a:t>
            </a:r>
            <a:endParaRPr kumimoji="1"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679112C-69C2-F142-BA0F-230DD854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56" y="1230434"/>
            <a:ext cx="2999945" cy="321325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C08068E-E314-3249-BC4E-BA4F0228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8" y="1313560"/>
            <a:ext cx="4331730" cy="32132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448161-1E0C-C14D-9ABC-15E4F713D72B}"/>
              </a:ext>
            </a:extLst>
          </p:cNvPr>
          <p:cNvSpPr/>
          <p:nvPr/>
        </p:nvSpPr>
        <p:spPr>
          <a:xfrm>
            <a:off x="1466206" y="4526813"/>
            <a:ext cx="2000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The historical performance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E4F174-DA98-0B46-AEA1-4B25B6F7F151}"/>
              </a:ext>
            </a:extLst>
          </p:cNvPr>
          <p:cNvSpPr/>
          <p:nvPr/>
        </p:nvSpPr>
        <p:spPr>
          <a:xfrm>
            <a:off x="5375563" y="4526814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FDA</a:t>
            </a:r>
            <a:r>
              <a:rPr lang="zh-CN" altLang="en-US" sz="1200" dirty="0"/>
              <a:t>  </a:t>
            </a:r>
            <a:r>
              <a:rPr lang="en-US" altLang="zh-CN" sz="1200" dirty="0"/>
              <a:t>announcement  time series of ABBV</a:t>
            </a:r>
          </a:p>
        </p:txBody>
      </p:sp>
    </p:spTree>
    <p:extLst>
      <p:ext uri="{BB962C8B-B14F-4D97-AF65-F5344CB8AC3E}">
        <p14:creationId xmlns:p14="http://schemas.microsoft.com/office/powerpoint/2010/main" val="33574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124022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dirty="0"/>
              <a:t> Conclusion of </a:t>
            </a:r>
            <a:r>
              <a:rPr lang="en-US" altLang="zh-CN" dirty="0"/>
              <a:t>Portfolio </a:t>
            </a:r>
            <a:endParaRPr dirty="0"/>
          </a:p>
          <a:p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sz="2400" b="1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9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D94001-FB03-ED43-AA02-5699C8A9247B}"/>
              </a:ext>
            </a:extLst>
          </p:cNvPr>
          <p:cNvSpPr txBox="1"/>
          <p:nvPr/>
        </p:nvSpPr>
        <p:spPr>
          <a:xfrm>
            <a:off x="822038" y="1968039"/>
            <a:ext cx="6982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90000"/>
              <a:buFont typeface="Wingdings" pitchFamily="2" charset="2"/>
              <a:buChar char="l"/>
            </a:pPr>
            <a:r>
              <a:rPr lang="en" altLang="zh-CN" sz="1600" b="1" dirty="0"/>
              <a:t>Key portfolio characteristics: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pPr>
              <a:buSzPct val="90000"/>
            </a:pPr>
            <a:endParaRPr lang="en-US" altLang="zh-CN" sz="1600" b="1" dirty="0"/>
          </a:p>
          <a:p>
            <a:pPr>
              <a:buSzPct val="90000"/>
            </a:pPr>
            <a:r>
              <a:rPr lang="zh-CN" altLang="en-US" b="1" dirty="0"/>
              <a:t>     </a:t>
            </a:r>
            <a:r>
              <a:rPr lang="en" altLang="zh-CN" dirty="0"/>
              <a:t>Since our strategy is based on the factor performance, our portfolio would remain the high value of those factors we selected. For example, it has high current-ratio, return-on-equity, inventory-turnover and be sensitive to FDA announcements. Also, it has a good performance for the combined factor. </a:t>
            </a:r>
          </a:p>
          <a:p>
            <a:pPr>
              <a:buSzPct val="90000"/>
            </a:pPr>
            <a:endParaRPr lang="en" altLang="zh-CN" dirty="0"/>
          </a:p>
          <a:p>
            <a:pPr>
              <a:buSzPct val="90000"/>
            </a:pPr>
            <a:r>
              <a:rPr lang="zh-CN" altLang="en-US" dirty="0"/>
              <a:t>      </a:t>
            </a:r>
            <a:r>
              <a:rPr lang="en" altLang="zh-CN" dirty="0"/>
              <a:t>The portfolio encounters a high spike at the middle of the test period which means our portfolio is profitable. However, as you can see in the final part of test period the portfolio has a big drawdown, we can fix this by adding the constrain when deciding the weights.</a:t>
            </a:r>
          </a:p>
          <a:p>
            <a:endParaRPr lang="en" altLang="zh-CN" dirty="0"/>
          </a:p>
          <a:p>
            <a:pPr lvl="3"/>
            <a:endParaRPr lang="en" altLang="zh-CN" dirty="0"/>
          </a:p>
          <a:p>
            <a:pPr lvl="3"/>
            <a:endParaRPr lang="en" altLang="zh-CN" dirty="0"/>
          </a:p>
          <a:p>
            <a:pPr lvl="3"/>
            <a:endParaRPr lang="en" altLang="zh-CN" sz="1800" dirty="0"/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53135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C02DF-73B2-0A43-9E30-E827976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" altLang="zh-CN" dirty="0"/>
              <a:t>earned from the</a:t>
            </a:r>
            <a:r>
              <a:rPr lang="en-US" altLang="zh-CN" dirty="0"/>
              <a:t>se</a:t>
            </a:r>
            <a:r>
              <a:rPr lang="en" altLang="zh-CN" dirty="0"/>
              <a:t> challenges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8B054-3F13-6548-912C-7FA23DAF6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46" indent="0">
              <a:buNone/>
            </a:pPr>
            <a:endParaRPr lang="en" altLang="zh-CN" dirty="0"/>
          </a:p>
          <a:p>
            <a:r>
              <a:rPr lang="en" altLang="zh-CN" dirty="0"/>
              <a:t>1. How to generate a</a:t>
            </a:r>
            <a:r>
              <a:rPr lang="en-US" altLang="zh-CN" dirty="0"/>
              <a:t>n</a:t>
            </a:r>
            <a:r>
              <a:rPr lang="en" altLang="zh-CN" dirty="0"/>
              <a:t> event-driven factor</a:t>
            </a:r>
          </a:p>
          <a:p>
            <a:r>
              <a:rPr lang="en" altLang="zh-CN" dirty="0"/>
              <a:t>2. How to using</a:t>
            </a:r>
            <a:r>
              <a:rPr lang="zh-CN" altLang="en-US" dirty="0"/>
              <a:t> </a:t>
            </a:r>
            <a:r>
              <a:rPr lang="en" altLang="zh-CN" dirty="0"/>
              <a:t>web scraping techniques to grab the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" altLang="zh-CN" dirty="0"/>
              <a:t>data</a:t>
            </a:r>
            <a:r>
              <a:rPr lang="zh-CN" altLang="en-US" dirty="0"/>
              <a:t> </a:t>
            </a:r>
            <a:endParaRPr lang="en" altLang="zh-CN" dirty="0"/>
          </a:p>
          <a:p>
            <a:r>
              <a:rPr lang="en" altLang="zh-CN" dirty="0"/>
              <a:t>3. How to evaluate the factors</a:t>
            </a:r>
          </a:p>
          <a:p>
            <a:r>
              <a:rPr lang="en" altLang="zh-CN" dirty="0"/>
              <a:t>4. How does a </a:t>
            </a:r>
            <a:r>
              <a:rPr lang="en" altLang="zh-CN" dirty="0" err="1"/>
              <a:t>backtest</a:t>
            </a:r>
            <a:r>
              <a:rPr lang="en" altLang="zh-CN" dirty="0"/>
              <a:t> platform work</a:t>
            </a:r>
          </a:p>
          <a:p>
            <a:r>
              <a:rPr lang="en" altLang="zh-CN" dirty="0"/>
              <a:t>5. The characteristics of event-driven factors</a:t>
            </a:r>
          </a:p>
          <a:p>
            <a:r>
              <a:rPr lang="en" altLang="zh-CN" dirty="0"/>
              <a:t>6. The situation of health care sector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29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609AB-04C4-3A48-8208-09B3DEB0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D75E04-AAA6-B543-81C4-211601A3D056}"/>
              </a:ext>
            </a:extLst>
          </p:cNvPr>
          <p:cNvSpPr/>
          <p:nvPr/>
        </p:nvSpPr>
        <p:spPr>
          <a:xfrm>
            <a:off x="2305994" y="2303172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</a:t>
            </a:r>
            <a:r>
              <a:rPr lang="zh-CN" alt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YOU!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49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94956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zh-CN" alt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</a:t>
            </a: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Overview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Investment Thesis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Graphic Representation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Case Example</a:t>
            </a:r>
            <a:endParaRPr lang="en-US" altLang="zh-CN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Conclusion Of Portfolio</a:t>
            </a:r>
            <a:r>
              <a:rPr 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1" lang="en-US" altLang="zh-CN" dirty="0"/>
              <a:t>Portfolio </a:t>
            </a:r>
            <a:r>
              <a:rPr lang="zh-CN" dirty="0"/>
              <a:t>Overview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57469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CN" dirty="0"/>
              <a:t>Benchmark:</a:t>
            </a:r>
            <a:r>
              <a:rPr kumimoji="1" lang="zh-CN" altLang="en-US" dirty="0"/>
              <a:t> </a:t>
            </a:r>
            <a:r>
              <a:rPr lang="en" altLang="zh-CN" b="1" dirty="0"/>
              <a:t>MSCI US IMI Health Care 25/50 Index</a:t>
            </a:r>
          </a:p>
          <a:p>
            <a:r>
              <a:rPr kumimoji="1" lang="en-US" altLang="zh-CN" b="1" dirty="0"/>
              <a:t>Stock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universe 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portfolio: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386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MSCI</a:t>
            </a:r>
            <a:r>
              <a:rPr kumimoji="1" lang="zh-CN" altLang="en-US" dirty="0"/>
              <a:t> </a:t>
            </a:r>
            <a:r>
              <a:rPr kumimoji="1" lang="en-US" altLang="zh-CN" dirty="0"/>
              <a:t>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IMI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25/50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78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sz="1200" b="1" dirty="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6E6F9-5A9D-764F-8DDC-97CE1E6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90" y="1195531"/>
            <a:ext cx="4325515" cy="3214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1" lang="en-US" altLang="zh-CN" dirty="0"/>
              <a:t>Investment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Thesis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7650" y="193109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strategy focus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the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event-driven in the health care sector.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Based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target,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select FDA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announcement and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some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Financial ratios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to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be 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factors.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ort our stock universe from low to high, then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equally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divide them into five groups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quarterly.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Allocate the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weights to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each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group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based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their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factor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performance.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old the stocks in group which has the highest value of the factor at each event time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.</a:t>
            </a:r>
            <a:endParaRPr lang="en" altLang="zh-CN" sz="1400" b="1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What's more, we assign the weight to each stock based on their corresponding factor values.</a:t>
            </a:r>
            <a:endParaRPr lang="zh-CN" altLang="en-US" sz="1400" b="1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</a:pPr>
            <a:endParaRPr sz="14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44691-B1BA-3841-BA6D-2C252D25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Universe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4F632C-1481-F246-AE11-E3220CE7A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" altLang="zh-CN" dirty="0"/>
              <a:t>e scrap the content of FDA announcement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Financial statement 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  <a:endParaRPr lang="en" altLang="zh-CN" dirty="0"/>
          </a:p>
          <a:p>
            <a:r>
              <a:rPr kumimoji="1" lang="en-US" altLang="zh-CN" dirty="0"/>
              <a:t>Dealing 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lang="en" altLang="zh-CN" dirty="0"/>
              <a:t>quantifiable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" altLang="zh-CN" dirty="0"/>
              <a:t>from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" altLang="zh-CN" dirty="0"/>
              <a:t>to +1</a:t>
            </a:r>
          </a:p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FDA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factor: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928976-2026-FF42-8B50-D74AA192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93"/>
          <a:stretch/>
        </p:blipFill>
        <p:spPr>
          <a:xfrm>
            <a:off x="976124" y="3288145"/>
            <a:ext cx="7142640" cy="1276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FADB9D-0ECD-A64C-A43F-D087D44E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86"/>
            <a:ext cx="9144000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F4564E-1176-354F-98EF-B24B5B9B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9" y="1058238"/>
            <a:ext cx="7942002" cy="35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13DF6-92F6-1246-A7E0-3B450A0B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05" y="635159"/>
            <a:ext cx="7688700" cy="535200"/>
          </a:xfrm>
        </p:spPr>
        <p:txBody>
          <a:bodyPr/>
          <a:lstStyle/>
          <a:p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Financial Statement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6C8EA-A1BB-2A45-9140-CB7440DB3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1"/>
          <a:stretch/>
        </p:blipFill>
        <p:spPr>
          <a:xfrm>
            <a:off x="357686" y="1376751"/>
            <a:ext cx="3850995" cy="3131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5A095-E4A5-9D42-9CFF-1109CDE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55" y="1376750"/>
            <a:ext cx="2845584" cy="29260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C77632-541D-D343-8C79-F8A2202F7491}"/>
              </a:ext>
            </a:extLst>
          </p:cNvPr>
          <p:cNvSpPr/>
          <p:nvPr/>
        </p:nvSpPr>
        <p:spPr>
          <a:xfrm>
            <a:off x="6695699" y="1170359"/>
            <a:ext cx="209061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All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the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data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of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factors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were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obtained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from the website</a:t>
            </a:r>
          </a:p>
          <a:p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 '</a:t>
            </a:r>
            <a:r>
              <a:rPr lang="en" altLang="zh-CN" sz="1800" dirty="0">
                <a:solidFill>
                  <a:srgbClr val="2484C1"/>
                </a:solidFill>
                <a:latin typeface="Vollkorn"/>
                <a:hlinkClick r:id="rId4"/>
              </a:rPr>
              <a:t>https://www.rttnews.com/CorpInfo/FDACalendar.aspx?PageNum=()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’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and</a:t>
            </a:r>
          </a:p>
          <a:p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 '</a:t>
            </a:r>
            <a:r>
              <a:rPr lang="en" altLang="zh-CN" sz="1800" dirty="0">
                <a:solidFill>
                  <a:srgbClr val="2484C1"/>
                </a:solidFill>
                <a:latin typeface="Vollkorn"/>
                <a:hlinkClick r:id="rId5"/>
              </a:rPr>
              <a:t>https://www.macrotrends.net/stocks/charts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'.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2560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39697">
              <a:lnSpc>
                <a:spcPct val="115000"/>
              </a:lnSpc>
              <a:buSzPts val="1400"/>
            </a:pPr>
            <a:r>
              <a:rPr lang="en-US" altLang="zh-CN" sz="2800" dirty="0"/>
              <a:t>Build</a:t>
            </a:r>
            <a:r>
              <a:rPr lang="zh-CN" altLang="en-US" sz="2800" dirty="0"/>
              <a:t> </a:t>
            </a:r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Robust</a:t>
            </a:r>
            <a:r>
              <a:rPr lang="zh-CN" altLang="en-US" sz="2800" dirty="0"/>
              <a:t> </a:t>
            </a:r>
            <a:r>
              <a:rPr lang="en" altLang="zh-CN" sz="2800" dirty="0"/>
              <a:t>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34534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 marL="146046" indent="0">
                  <a:buNone/>
                </a:pPr>
                <a:r>
                  <a:rPr lang="en" altLang="zh-CN" sz="1400" b="1" dirty="0">
                    <a:solidFill>
                      <a:schemeClr val="bg2"/>
                    </a:solidFill>
                  </a:rPr>
                  <a:t>The function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of</a:t>
                </a:r>
                <a:r>
                  <a:rPr lang="en" altLang="zh-CN" sz="1400" b="1" dirty="0">
                    <a:solidFill>
                      <a:schemeClr val="bg2"/>
                    </a:solidFill>
                  </a:rPr>
                  <a:t> ”</a:t>
                </a:r>
                <a:r>
                  <a:rPr lang="en-US" altLang="zh-CN" sz="1400" b="1" dirty="0" err="1">
                    <a:solidFill>
                      <a:schemeClr val="bg2"/>
                    </a:solidFill>
                  </a:rPr>
                  <a:t>factor_generator.py</a:t>
                </a:r>
                <a:r>
                  <a:rPr lang="en" altLang="zh-CN" sz="1400" b="1" dirty="0">
                    <a:solidFill>
                      <a:schemeClr val="bg2"/>
                    </a:solidFill>
                  </a:rPr>
                  <a:t>“ will receive a function object, which will generate a new factor from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universe</a:t>
                </a:r>
              </a:p>
              <a:p>
                <a:pPr marL="146046" indent="0">
                  <a:buNone/>
                </a:pP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marL="146046" indent="0">
                  <a:buNone/>
                </a:pPr>
                <a:r>
                  <a:rPr lang="en-US" altLang="zh-CN" sz="1400" b="1" dirty="0">
                    <a:solidFill>
                      <a:schemeClr val="bg2"/>
                    </a:solidFill>
                  </a:rPr>
                  <a:t>By trying out different new factors that derived from base factors, we can try many ideas as we want.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Here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are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factors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we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choose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from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marL="146046" indent="0">
                  <a:buNone/>
                </a:pP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indent="-317492">
                  <a:buSzPts val="14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3 ∗ 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𝑐𝑢𝑟𝑟𝑒𝑛𝑡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𝑟𝑎𝑡𝑖𝑜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+ 1.8∗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𝑟𝑒𝑡𝑢𝑟𝑛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𝑒𝑞𝑢𝑖𝑡𝑦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+3∗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𝐹𝐷𝐴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𝑎𝑛𝑛𝑜𝑢𝑛𝑐𝑒𝑚𝑒𝑛𝑡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+3∗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𝑖𝑛𝑣𝑒𝑛𝑡𝑜𝑟𝑦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𝑡𝑢𝑟𝑛𝑜𝑣𝑒𝑟</m:t>
                    </m:r>
                  </m:oMath>
                </a14:m>
                <a:endParaRPr lang="en-US" altLang="zh-CN" dirty="0">
                  <a:sym typeface="Raleway"/>
                </a:endParaRPr>
              </a:p>
              <a:p>
                <a:pPr indent="-317492">
                  <a:buSzPts val="1400"/>
                </a:pPr>
                <a:r>
                  <a:rPr lang="en-US" altLang="zh-CN" dirty="0">
                    <a:sym typeface="Raleway"/>
                  </a:rPr>
                  <a:t>(the value of coefficients was not just adjusted by ourselves but also based on theory knowledge)</a:t>
                </a:r>
              </a:p>
              <a:p>
                <a:pPr marL="596885" lvl="1" indent="0">
                  <a:spcBef>
                    <a:spcPts val="0"/>
                  </a:spcBef>
                  <a:buClr>
                    <a:schemeClr val="dk2"/>
                  </a:buClr>
                  <a:buSzPts val="1400"/>
                  <a:buNone/>
                </a:pPr>
                <a:endParaRPr lang="en-US" sz="1400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99" name="Google Shape;99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345343"/>
              </a:xfrm>
              <a:prstGeom prst="rect">
                <a:avLst/>
              </a:prstGeom>
              <a:blipFill>
                <a:blip r:embed="rId3"/>
                <a:stretch>
                  <a:fillRect r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95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C266A-FA3B-3A47-B346-5B26B64E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13" y="640555"/>
            <a:ext cx="7688700" cy="535200"/>
          </a:xfrm>
        </p:spPr>
        <p:txBody>
          <a:bodyPr/>
          <a:lstStyle/>
          <a:p>
            <a:r>
              <a:rPr lang="en-US" altLang="zh-CN" sz="2800" dirty="0"/>
              <a:t>P</a:t>
            </a:r>
            <a:r>
              <a:rPr lang="en" altLang="zh-CN" sz="2800" dirty="0" err="1"/>
              <a:t>ortfolio</a:t>
            </a:r>
            <a:r>
              <a:rPr lang="en" altLang="zh-CN" sz="2800" dirty="0"/>
              <a:t> </a:t>
            </a:r>
            <a:r>
              <a:rPr lang="en-US" altLang="zh-CN" sz="2800" dirty="0"/>
              <a:t>H</a:t>
            </a:r>
            <a:r>
              <a:rPr lang="en" altLang="zh-CN" sz="2800" dirty="0" err="1"/>
              <a:t>oldings</a:t>
            </a:r>
            <a:r>
              <a:rPr lang="en" altLang="zh-CN" sz="2800" dirty="0"/>
              <a:t> </a:t>
            </a:r>
            <a:r>
              <a:rPr lang="en-US" altLang="zh-CN" sz="2800" dirty="0"/>
              <a:t>A</a:t>
            </a:r>
            <a:r>
              <a:rPr lang="en" altLang="zh-CN" sz="2800" dirty="0"/>
              <a:t>t </a:t>
            </a:r>
            <a:r>
              <a:rPr lang="en-US" altLang="zh-CN" sz="2800" dirty="0"/>
              <a:t>T</a:t>
            </a:r>
            <a:r>
              <a:rPr lang="en" altLang="zh-CN" sz="2800" dirty="0"/>
              <a:t>he </a:t>
            </a:r>
            <a:r>
              <a:rPr lang="en-US" altLang="zh-CN" sz="2800" dirty="0"/>
              <a:t>L</a:t>
            </a:r>
            <a:r>
              <a:rPr lang="en" altLang="zh-CN" sz="2800" dirty="0" err="1"/>
              <a:t>aunch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889E4E-DA34-644B-99F4-E7244B7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5" y="1321652"/>
            <a:ext cx="6008698" cy="35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6673" y="691608"/>
            <a:ext cx="85164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CN" dirty="0"/>
              <a:t>Monotonic Test 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AAF8D-A3F4-B547-9FF2-0ED8BB48B601}"/>
              </a:ext>
            </a:extLst>
          </p:cNvPr>
          <p:cNvSpPr txBox="1"/>
          <p:nvPr/>
        </p:nvSpPr>
        <p:spPr>
          <a:xfrm>
            <a:off x="4849092" y="2025592"/>
            <a:ext cx="3332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monotonic</a:t>
            </a:r>
            <a:r>
              <a:rPr lang="zh-CN" altLang="en-US" sz="1600" dirty="0"/>
              <a:t> </a:t>
            </a:r>
            <a:r>
              <a:rPr lang="en-US" altLang="zh-CN" sz="1600" dirty="0"/>
              <a:t>graph,</a:t>
            </a:r>
            <a:r>
              <a:rPr lang="zh-CN" altLang="en-US" sz="1600" dirty="0"/>
              <a:t> </a:t>
            </a:r>
            <a:r>
              <a:rPr lang="en" altLang="zh-CN" sz="1600" dirty="0"/>
              <a:t>we know the cumulative returns of the 5 factors objective to the monotonicity through out the whole period. They separate from each other and never across to each other.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DC283-B315-4345-AB9B-D6828D951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04"/>
          <a:stretch/>
        </p:blipFill>
        <p:spPr>
          <a:xfrm>
            <a:off x="828272" y="1475648"/>
            <a:ext cx="3466637" cy="30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509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828</Words>
  <Application>Microsoft Macintosh PowerPoint</Application>
  <PresentationFormat>全屏显示(16:9)</PresentationFormat>
  <Paragraphs>85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Lato</vt:lpstr>
      <vt:lpstr>Gill Sans Nova Light</vt:lpstr>
      <vt:lpstr>Raleway</vt:lpstr>
      <vt:lpstr>Cambria Math</vt:lpstr>
      <vt:lpstr>Arial</vt:lpstr>
      <vt:lpstr>Wingdings</vt:lpstr>
      <vt:lpstr>Vollkorn</vt:lpstr>
      <vt:lpstr>Streamline</vt:lpstr>
      <vt:lpstr>Investment Competition FE670-Group3  </vt:lpstr>
      <vt:lpstr>Content</vt:lpstr>
      <vt:lpstr>Portfolio Overview</vt:lpstr>
      <vt:lpstr>Investment Thesis</vt:lpstr>
      <vt:lpstr>Factors Universe</vt:lpstr>
      <vt:lpstr>Factor of Financial Statement </vt:lpstr>
      <vt:lpstr>Build Our Robust Factor</vt:lpstr>
      <vt:lpstr>Portfolio Holdings At The Launch</vt:lpstr>
      <vt:lpstr>Monotonic Test  </vt:lpstr>
      <vt:lpstr> Distribution and Outlier Detection</vt:lpstr>
      <vt:lpstr>Factor Portfolio vs Health Care Index </vt:lpstr>
      <vt:lpstr>Information Ratio &amp; Sharpe Ratio</vt:lpstr>
      <vt:lpstr>Case Example- ABBV AbbVie Inc</vt:lpstr>
      <vt:lpstr> Conclusion of Portfolio  </vt:lpstr>
      <vt:lpstr>What we learned from these challenges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Competition FE670-Group3  </dc:title>
  <cp:lastModifiedBy>Shen Sheng</cp:lastModifiedBy>
  <cp:revision>13</cp:revision>
  <dcterms:modified xsi:type="dcterms:W3CDTF">2019-12-06T00:24:20Z</dcterms:modified>
</cp:coreProperties>
</file>